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7425" autoAdjust="0"/>
  </p:normalViewPr>
  <p:slideViewPr>
    <p:cSldViewPr>
      <p:cViewPr varScale="1">
        <p:scale>
          <a:sx n="90" d="100"/>
          <a:sy n="90" d="100"/>
        </p:scale>
        <p:origin x="-100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0B24-88E9-4C2D-BE46-9A80267C281D}" type="datetimeFigureOut">
              <a:rPr lang="fr-FR" smtClean="0"/>
              <a:pPr/>
              <a:t>13/05/2014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A8EBB-B7A4-4650-855F-E752AAAA8E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0B24-88E9-4C2D-BE46-9A80267C281D}" type="datetimeFigureOut">
              <a:rPr lang="fr-FR" smtClean="0"/>
              <a:pPr/>
              <a:t>13/05/2014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A8EBB-B7A4-4650-855F-E752AAAA8E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0B24-88E9-4C2D-BE46-9A80267C281D}" type="datetimeFigureOut">
              <a:rPr lang="fr-FR" smtClean="0"/>
              <a:pPr/>
              <a:t>13/05/2014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A8EBB-B7A4-4650-855F-E752AAAA8E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0B24-88E9-4C2D-BE46-9A80267C281D}" type="datetimeFigureOut">
              <a:rPr lang="fr-FR" smtClean="0"/>
              <a:pPr/>
              <a:t>13/05/2014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A8EBB-B7A4-4650-855F-E752AAAA8E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0B24-88E9-4C2D-BE46-9A80267C281D}" type="datetimeFigureOut">
              <a:rPr lang="fr-FR" smtClean="0"/>
              <a:pPr/>
              <a:t>13/05/2014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A8EBB-B7A4-4650-855F-E752AAAA8E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0B24-88E9-4C2D-BE46-9A80267C281D}" type="datetimeFigureOut">
              <a:rPr lang="fr-FR" smtClean="0"/>
              <a:pPr/>
              <a:t>13/05/2014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A8EBB-B7A4-4650-855F-E752AAAA8E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0B24-88E9-4C2D-BE46-9A80267C281D}" type="datetimeFigureOut">
              <a:rPr lang="fr-FR" smtClean="0"/>
              <a:pPr/>
              <a:t>13/05/2014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A8EBB-B7A4-4650-855F-E752AAAA8E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0B24-88E9-4C2D-BE46-9A80267C281D}" type="datetimeFigureOut">
              <a:rPr lang="fr-FR" smtClean="0"/>
              <a:pPr/>
              <a:t>13/05/2014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A8EBB-B7A4-4650-855F-E752AAAA8E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0B24-88E9-4C2D-BE46-9A80267C281D}" type="datetimeFigureOut">
              <a:rPr lang="fr-FR" smtClean="0"/>
              <a:pPr/>
              <a:t>13/05/2014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A8EBB-B7A4-4650-855F-E752AAAA8E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0B24-88E9-4C2D-BE46-9A80267C281D}" type="datetimeFigureOut">
              <a:rPr lang="fr-FR" smtClean="0"/>
              <a:pPr/>
              <a:t>13/05/2014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A8EBB-B7A4-4650-855F-E752AAAA8E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0B24-88E9-4C2D-BE46-9A80267C281D}" type="datetimeFigureOut">
              <a:rPr lang="fr-FR" smtClean="0"/>
              <a:pPr/>
              <a:t>13/05/2014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A8EBB-B7A4-4650-855F-E752AAAA8E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00B24-88E9-4C2D-BE46-9A80267C281D}" type="datetimeFigureOut">
              <a:rPr lang="fr-FR" smtClean="0"/>
              <a:pPr/>
              <a:t>13/05/2014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A8EBB-B7A4-4650-855F-E752AAAA8E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642966"/>
            <a:ext cx="8229600" cy="285752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0" y="142852"/>
          <a:ext cx="9001156" cy="6080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0289"/>
                <a:gridCol w="2250289"/>
                <a:gridCol w="2250289"/>
                <a:gridCol w="2250289"/>
              </a:tblGrid>
              <a:tr h="1050997">
                <a:tc>
                  <a:txBody>
                    <a:bodyPr/>
                    <a:lstStyle/>
                    <a:p>
                      <a:r>
                        <a:rPr lang="fr-FR" sz="2800" dirty="0" smtClean="0"/>
                        <a:t>Partenaires</a:t>
                      </a:r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Elément de la convention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Résultats atteints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Effet ou impacts du partenariat</a:t>
                      </a:r>
                      <a:endParaRPr lang="fr-FR" sz="2000" dirty="0"/>
                    </a:p>
                  </a:txBody>
                  <a:tcPr/>
                </a:tc>
              </a:tr>
              <a:tr h="4449729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smtClean="0"/>
                        <a:t>1-</a:t>
                      </a:r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Chrétien pour le Sahel/ CEE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fr-FR" dirty="0" smtClean="0"/>
                        <a:t>Implantation de l’EGT et équipement techniques de 1992-2003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dirty="0" smtClean="0"/>
                        <a:t>  20 salles de classes construites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dirty="0" smtClean="0"/>
                        <a:t>  3 ateliers et une boulangerie construits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dirty="0" smtClean="0"/>
                        <a:t>  Partenariat</a:t>
                      </a:r>
                      <a:r>
                        <a:rPr lang="fr-FR" baseline="0" dirty="0" smtClean="0"/>
                        <a:t> avec l’institue…..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dirty="0" smtClean="0"/>
                        <a:t> 636 élèves sont formés en DB et MVA au niveau</a:t>
                      </a:r>
                      <a:r>
                        <a:rPr lang="fr-FR" baseline="0" dirty="0" smtClean="0"/>
                        <a:t> CAP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baseline="0" dirty="0" smtClean="0"/>
                    </a:p>
                    <a:p>
                      <a:pPr marL="342900" indent="-342900">
                        <a:buFont typeface="Wingdings" pitchFamily="2" charset="2"/>
                        <a:buChar char="ü"/>
                      </a:pPr>
                      <a:r>
                        <a:rPr lang="fr-FR" baseline="0" dirty="0" smtClean="0"/>
                        <a:t>1572 élèves sont formés en DB;MVA et en électronique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fr-FR" baseline="0" dirty="0" smtClean="0"/>
                        <a:t> aux niveau BEP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aseline="0" dirty="0" smtClean="0"/>
                        <a:t>2166 élèves sont formé au niveaux BEPC et BAC D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aseline="0" dirty="0" smtClean="0"/>
                        <a:t>Mise en place d’un système pour l’alimentation du four de la Boulangerie.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baseline="0" dirty="0" smtClean="0"/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500090"/>
            <a:ext cx="8229600" cy="71438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001124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0281"/>
                <a:gridCol w="2250281"/>
                <a:gridCol w="2250281"/>
                <a:gridCol w="2250281"/>
              </a:tblGrid>
              <a:tr h="9267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Partenaires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Elément de la convention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Résultats atteints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Effet ou impacts du partenariat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  <a:tr h="5931243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2-</a:t>
                      </a:r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UNESC/ SNEC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fr-FR" dirty="0" smtClean="0"/>
                        <a:t>Respect des statuts et règlement intérieur de l’E C</a:t>
                      </a:r>
                    </a:p>
                    <a:p>
                      <a:pPr>
                        <a:buFontTx/>
                        <a:buChar char="-"/>
                      </a:pPr>
                      <a:endParaRPr lang="fr-FR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fr-FR" dirty="0" smtClean="0"/>
                        <a:t>Partenariat avec les ministères</a:t>
                      </a:r>
                      <a:r>
                        <a:rPr lang="fr-FR" baseline="0" dirty="0" smtClean="0"/>
                        <a:t> en charge de l’Education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dirty="0" smtClean="0"/>
                        <a:t>Adhésion</a:t>
                      </a:r>
                      <a:r>
                        <a:rPr lang="fr-FR" baseline="0" dirty="0" smtClean="0"/>
                        <a:t> à l’UNESC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fr-FR" baseline="0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baseline="0" dirty="0" smtClean="0"/>
                        <a:t>Participation aux rencontres statutaires (4)de l’EC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fr-FR" baseline="0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baseline="0" dirty="0" smtClean="0"/>
                        <a:t>Participation à la CPPC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baseline="0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baseline="0" dirty="0" smtClean="0"/>
                        <a:t>Gestion efficiente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dirty="0" smtClean="0"/>
                        <a:t>Application de la grille indemnitaires et salariale</a:t>
                      </a:r>
                      <a:r>
                        <a:rPr lang="fr-FR" baseline="0" dirty="0" smtClean="0"/>
                        <a:t> de l’UNESC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baseline="0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aseline="0" dirty="0" smtClean="0"/>
                        <a:t>Accueil des élèves affectés par l’Etat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baseline="0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aseline="0" dirty="0" smtClean="0"/>
                        <a:t>Appui technique et financier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baseline="0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aseline="0" dirty="0" smtClean="0"/>
                        <a:t>Usage d’un plan stratégique 2010-2015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baseline="0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aseline="0" dirty="0" smtClean="0"/>
                        <a:t>Taux de succès aux examens de CAP,BEP,BEPC,BAC-F2, BAC Pro MA et GC, BAC D au dessus de 60%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357214"/>
            <a:ext cx="8229600" cy="71438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0" y="142852"/>
          <a:ext cx="9144000" cy="630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5000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Partenaires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Elément de la convention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Résultats atteints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Effet ou impacts du partenariat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  <a:tr h="539076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3-</a:t>
                      </a:r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ETC/ TURING</a:t>
                      </a:r>
                      <a:r>
                        <a:rPr lang="fr-FR" baseline="0" dirty="0" smtClean="0"/>
                        <a:t> et ASETA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endParaRPr lang="fr-FR" baseline="0" dirty="0" smtClean="0"/>
                    </a:p>
                    <a:p>
                      <a:pPr>
                        <a:buFontTx/>
                        <a:buChar char="-"/>
                      </a:pPr>
                      <a:endParaRPr lang="fr-FR" baseline="0" dirty="0" smtClean="0"/>
                    </a:p>
                    <a:p>
                      <a:pPr>
                        <a:buFontTx/>
                        <a:buChar char="-"/>
                      </a:pPr>
                      <a:endParaRPr lang="fr-FR" baseline="0" dirty="0" smtClean="0"/>
                    </a:p>
                    <a:p>
                      <a:pPr>
                        <a:buFontTx/>
                        <a:buChar char="-"/>
                      </a:pPr>
                      <a:endParaRPr lang="fr-FR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fr-FR" baseline="0" dirty="0" smtClean="0"/>
                        <a:t>Formation des formateur</a:t>
                      </a:r>
                    </a:p>
                    <a:p>
                      <a:pPr>
                        <a:buFontTx/>
                        <a:buChar char="-"/>
                      </a:pPr>
                      <a:endParaRPr lang="fr-FR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fr-FR" baseline="0" dirty="0" smtClean="0"/>
                        <a:t>Augmentation de la capacité d’accueil</a:t>
                      </a:r>
                    </a:p>
                    <a:p>
                      <a:pPr>
                        <a:buFontTx/>
                        <a:buNone/>
                      </a:pPr>
                      <a:endParaRPr lang="fr-FR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fr-FR" baseline="0" dirty="0" smtClean="0"/>
                        <a:t>Appui logistique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dirty="0" smtClean="0"/>
                        <a:t>40 professeurs formés en Autocad en D2 et D3, en Electricité Auto et en système d’injection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dirty="0" smtClean="0"/>
                        <a:t>Construction de 4 salles de classes 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dirty="0" smtClean="0"/>
                        <a:t>Acquisition de 20 ordinateurs équipés de logiciel Autocad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dirty="0" smtClean="0"/>
                        <a:t>50 caisses</a:t>
                      </a:r>
                      <a:r>
                        <a:rPr lang="fr-FR" baseline="0" dirty="0" smtClean="0"/>
                        <a:t> à outils pour les ateliers de MA et DB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dirty="0" smtClean="0"/>
                        <a:t>Ouverture du BAC Pro GC</a:t>
                      </a:r>
                      <a:r>
                        <a:rPr lang="fr-FR" baseline="0" dirty="0" smtClean="0"/>
                        <a:t> et MA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baseline="0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aseline="0" dirty="0" smtClean="0"/>
                        <a:t>262/354 élèves admis au BAC Pro MA et GC soit 74%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baseline="0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aseline="0" dirty="0" smtClean="0"/>
                        <a:t>Augmentation de l’offre éducative (inscription de plus de 550 élèves en BAC Pro GC et MA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71438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42876" y="1099589"/>
          <a:ext cx="9001124" cy="4615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0281"/>
                <a:gridCol w="2250281"/>
                <a:gridCol w="2250281"/>
                <a:gridCol w="2250281"/>
              </a:tblGrid>
              <a:tr h="9912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Partenaires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Elément de la convention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Résultats atteints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Effet ou impacts du partenariat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  <a:tr h="362415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4-</a:t>
                      </a:r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SONABEL, BURKINA Equipement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-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sz="2400" baseline="0" dirty="0" smtClean="0"/>
                        <a:t>Immersion en milieu professionnel 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dirty="0" smtClean="0"/>
                        <a:t>350 élèves de BAC Pro bénéficier d’un stage de 45 jours à 3mois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dirty="0" smtClean="0"/>
                        <a:t>Plus de 250 élèves employés soient par les mines, la SONABEL, BURKINA Equipement ou par des autres Sociétés de construction ou du maintenance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500090"/>
            <a:ext cx="8229600" cy="142876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42875" y="142875"/>
          <a:ext cx="8786812" cy="653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703"/>
                <a:gridCol w="2196703"/>
                <a:gridCol w="2196703"/>
                <a:gridCol w="2196703"/>
              </a:tblGrid>
              <a:tr h="880275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Partenaires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Elément de la convention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Résultats atteints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Effet ou impacts du partenariat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  <a:tr h="562056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5-</a:t>
                      </a:r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ONEA, MECV, PNB-BF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endParaRPr lang="fr-FR" dirty="0" smtClean="0"/>
                    </a:p>
                    <a:p>
                      <a:pPr>
                        <a:buFontTx/>
                        <a:buChar char="-"/>
                      </a:pPr>
                      <a:endParaRPr lang="fr-FR" dirty="0" smtClean="0"/>
                    </a:p>
                    <a:p>
                      <a:pPr>
                        <a:buFontTx/>
                        <a:buChar char="-"/>
                      </a:pPr>
                      <a:endParaRPr lang="fr-FR" dirty="0" smtClean="0"/>
                    </a:p>
                    <a:p>
                      <a:pPr>
                        <a:buFontTx/>
                        <a:buNone/>
                      </a:pPr>
                      <a:endParaRPr lang="fr-FR" dirty="0" smtClean="0"/>
                    </a:p>
                    <a:p>
                      <a:pPr>
                        <a:buFontTx/>
                        <a:buChar char="-"/>
                      </a:pPr>
                      <a:endParaRPr lang="fr-FR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fr-FR" dirty="0" smtClean="0"/>
                        <a:t>Assainissement</a:t>
                      </a:r>
                    </a:p>
                    <a:p>
                      <a:pPr>
                        <a:buFontTx/>
                        <a:buChar char="-"/>
                      </a:pPr>
                      <a:endParaRPr lang="fr-FR" dirty="0" smtClean="0"/>
                    </a:p>
                    <a:p>
                      <a:pPr>
                        <a:buFontTx/>
                        <a:buChar char="-"/>
                      </a:pPr>
                      <a:endParaRPr lang="fr-FR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fr-FR" dirty="0" smtClean="0"/>
                        <a:t>Environnement</a:t>
                      </a:r>
                    </a:p>
                    <a:p>
                      <a:pPr>
                        <a:buFontTx/>
                        <a:buChar char="-"/>
                      </a:pPr>
                      <a:endParaRPr lang="fr-FR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fr-FR" dirty="0" smtClean="0"/>
                        <a:t>Energie</a:t>
                      </a:r>
                    </a:p>
                    <a:p>
                      <a:pPr>
                        <a:buFontTx/>
                        <a:buChar char="-"/>
                      </a:pPr>
                      <a:endParaRPr lang="fr-FR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fr-FR" dirty="0" smtClean="0"/>
                        <a:t>Formation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dirty="0" smtClean="0"/>
                        <a:t>Construction de 6 latrines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dirty="0" smtClean="0"/>
                        <a:t>Plantation de plus de 950 pieds de plants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dirty="0" smtClean="0"/>
                        <a:t>Construction de 02 Bio digesteurs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dirty="0" smtClean="0"/>
                        <a:t> formation de 75</a:t>
                      </a:r>
                      <a:r>
                        <a:rPr lang="fr-FR" baseline="0" dirty="0" smtClean="0"/>
                        <a:t> élèves et plus de 300 maçons en technique de construction de Bio-digesteurs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dirty="0" smtClean="0"/>
                        <a:t>Cadre de l’EGT propre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dirty="0" smtClean="0"/>
                        <a:t>Aménagement de 2 espaces verts au sein de l’EGT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dirty="0" smtClean="0"/>
                        <a:t>Culture de la Biodiversité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dirty="0" smtClean="0"/>
                        <a:t>Création</a:t>
                      </a:r>
                      <a:r>
                        <a:rPr lang="fr-FR" baseline="0" dirty="0" smtClean="0"/>
                        <a:t> de plus de 300 emplois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aseline="0" dirty="0" smtClean="0"/>
                        <a:t>Protection de l’environnement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aseline="0" dirty="0" smtClean="0"/>
                        <a:t> 1</a:t>
                      </a:r>
                      <a:r>
                        <a:rPr lang="fr-FR" baseline="30000" dirty="0" smtClean="0"/>
                        <a:t>er</a:t>
                      </a:r>
                      <a:r>
                        <a:rPr lang="fr-FR" baseline="0" dirty="0" smtClean="0"/>
                        <a:t> prix scolaire en environnement 2013 et en 2014 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71438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42844" y="142852"/>
          <a:ext cx="8858252" cy="6618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63"/>
                <a:gridCol w="2214563"/>
                <a:gridCol w="2214563"/>
                <a:gridCol w="2214563"/>
              </a:tblGrid>
              <a:tr h="8680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Partenaires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Elément de la convention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Résultats atteints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Effet ou impacts du partenariat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  <a:tr h="5704257">
                <a:tc>
                  <a:txBody>
                    <a:bodyPr/>
                    <a:lstStyle/>
                    <a:p>
                      <a:r>
                        <a:rPr lang="fr-FR" dirty="0" smtClean="0"/>
                        <a:t>6-</a:t>
                      </a:r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UNIVERSITE Ste Catherine</a:t>
                      </a:r>
                      <a:r>
                        <a:rPr lang="fr-FR" baseline="0" dirty="0" smtClean="0"/>
                        <a:t> aux USA</a:t>
                      </a:r>
                    </a:p>
                    <a:p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Clermont Ferrand ( 08 établissement)</a:t>
                      </a:r>
                    </a:p>
                    <a:p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St Louis d’</a:t>
                      </a:r>
                      <a:r>
                        <a:rPr lang="fr-FR" baseline="0" dirty="0" err="1" smtClean="0"/>
                        <a:t>Armantière</a:t>
                      </a:r>
                      <a:r>
                        <a:rPr lang="fr-FR" baseline="0" dirty="0" smtClean="0"/>
                        <a:t> (1établissement)</a:t>
                      </a:r>
                    </a:p>
                    <a:p>
                      <a:endParaRPr lang="fr-FR" baseline="0" dirty="0" smtClean="0"/>
                    </a:p>
                    <a:p>
                      <a:r>
                        <a:rPr lang="fr-FR" baseline="0" dirty="0" err="1" smtClean="0"/>
                        <a:t>African’s</a:t>
                      </a:r>
                      <a:r>
                        <a:rPr lang="fr-FR" baseline="0" dirty="0" smtClean="0"/>
                        <a:t> Leader </a:t>
                      </a:r>
                      <a:r>
                        <a:rPr lang="fr-FR" baseline="0" dirty="0" err="1" smtClean="0"/>
                        <a:t>Ship</a:t>
                      </a:r>
                      <a:r>
                        <a:rPr lang="fr-FR" baseline="0" dirty="0" smtClean="0"/>
                        <a:t> (ALA)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fr-FR" dirty="0" smtClean="0"/>
                        <a:t>Cursus universitaire</a:t>
                      </a:r>
                      <a:r>
                        <a:rPr lang="fr-FR" baseline="0" dirty="0" smtClean="0"/>
                        <a:t> des élèves excellents</a:t>
                      </a:r>
                    </a:p>
                    <a:p>
                      <a:pPr>
                        <a:buFontTx/>
                        <a:buChar char="-"/>
                      </a:pPr>
                      <a:endParaRPr lang="fr-FR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fr-FR" baseline="0" dirty="0" smtClean="0"/>
                        <a:t>Formation des professeurs et des Stagiaires</a:t>
                      </a:r>
                    </a:p>
                    <a:p>
                      <a:pPr>
                        <a:buFontTx/>
                        <a:buChar char="-"/>
                      </a:pPr>
                      <a:endParaRPr lang="fr-FR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fr-FR" baseline="0" dirty="0" smtClean="0"/>
                        <a:t>Echange d’expérience</a:t>
                      </a:r>
                    </a:p>
                    <a:p>
                      <a:pPr>
                        <a:buFontTx/>
                        <a:buChar char="-"/>
                      </a:pPr>
                      <a:endParaRPr lang="fr-FR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fr-FR" baseline="0" dirty="0" smtClean="0"/>
                        <a:t>Implantation du cycle BTS à l’EGT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dirty="0" smtClean="0"/>
                        <a:t>Inscription de 4 étudiants ( 2 aux USA et 2 à Clermont Ferrand)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dirty="0" smtClean="0"/>
                        <a:t>Signature</a:t>
                      </a:r>
                      <a:r>
                        <a:rPr lang="fr-FR" baseline="0" dirty="0" smtClean="0"/>
                        <a:t> d’une convention collectif des 8 établissement Techniques de Clermont Ferrand en France)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baseline="0" dirty="0" smtClean="0"/>
                        <a:t>Acquisition de 2 véhicules Peugeot et du matériel pour la section M.A.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baseline="0" dirty="0" smtClean="0"/>
                        <a:t>Octroi d’une Bourse par ALA à une élèves de Tle D pour l’année 2014-2015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dirty="0" smtClean="0"/>
                        <a:t>Culture de l’excellence (3 prix aux JNES 2012-2013)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dirty="0" smtClean="0"/>
                        <a:t>L’</a:t>
                      </a:r>
                      <a:r>
                        <a:rPr lang="fr-FR" dirty="0" err="1" smtClean="0"/>
                        <a:t>intèret</a:t>
                      </a:r>
                      <a:r>
                        <a:rPr lang="fr-FR" dirty="0" smtClean="0"/>
                        <a:t> accordé</a:t>
                      </a:r>
                      <a:r>
                        <a:rPr lang="fr-FR" baseline="0" dirty="0" smtClean="0"/>
                        <a:t> à l’Anglais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aseline="0" dirty="0" smtClean="0"/>
                        <a:t>Visite de travail en Avril 2013 aux établissement de </a:t>
                      </a:r>
                      <a:r>
                        <a:rPr lang="fr-FR" baseline="0" dirty="0" err="1" smtClean="0"/>
                        <a:t>clermont</a:t>
                      </a:r>
                      <a:r>
                        <a:rPr lang="fr-FR" baseline="0" dirty="0" smtClean="0"/>
                        <a:t> Ferrand et à l’Académie par le proviseur de l’EGT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428652"/>
            <a:ext cx="8229600" cy="142876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42875" y="214311"/>
          <a:ext cx="8858252" cy="6481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481"/>
                <a:gridCol w="2286016"/>
                <a:gridCol w="2500330"/>
                <a:gridCol w="2357425"/>
              </a:tblGrid>
              <a:tr h="8624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Partenaires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Elément de la convention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Résultats atteints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Effet ou impacts du partenariat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  <a:tr h="5566935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7-</a:t>
                      </a:r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M.J.E</a:t>
                      </a:r>
                      <a:r>
                        <a:rPr lang="fr-FR" baseline="0" dirty="0" smtClean="0"/>
                        <a:t> ; FAFPA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endParaRPr lang="fr-FR" dirty="0" smtClean="0"/>
                    </a:p>
                    <a:p>
                      <a:pPr>
                        <a:buFontTx/>
                        <a:buChar char="-"/>
                      </a:pPr>
                      <a:endParaRPr lang="fr-FR" dirty="0" smtClean="0"/>
                    </a:p>
                    <a:p>
                      <a:pPr>
                        <a:buFontTx/>
                        <a:buChar char="-"/>
                      </a:pPr>
                      <a:endParaRPr lang="fr-FR" dirty="0" smtClean="0"/>
                    </a:p>
                    <a:p>
                      <a:pPr>
                        <a:buFontTx/>
                        <a:buNone/>
                      </a:pPr>
                      <a:endParaRPr lang="fr-FR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fr-FR" dirty="0" smtClean="0"/>
                        <a:t>Formation de 550 jeunes et femmes en Bâtiment/travaux publics</a:t>
                      </a:r>
                      <a:r>
                        <a:rPr lang="fr-FR" baseline="0" dirty="0" smtClean="0"/>
                        <a:t> et entretien de maison</a:t>
                      </a:r>
                    </a:p>
                    <a:p>
                      <a:pPr>
                        <a:buFontTx/>
                        <a:buChar char="-"/>
                      </a:pPr>
                      <a:endParaRPr lang="fr-FR" baseline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fr-FR" baseline="0" dirty="0" smtClean="0"/>
                        <a:t>Mise à disposition de volontaires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dirty="0" smtClean="0"/>
                        <a:t>Formation de 665 jeunes et femmes en BTP et techniciens de Surfaces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dirty="0" smtClean="0"/>
                        <a:t>Acquisition de  la 1</a:t>
                      </a:r>
                      <a:r>
                        <a:rPr lang="fr-FR" baseline="30000" dirty="0" smtClean="0"/>
                        <a:t>ère</a:t>
                      </a:r>
                      <a:r>
                        <a:rPr lang="fr-FR" dirty="0" smtClean="0"/>
                        <a:t> tranche du financement (45%)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dirty="0" smtClean="0"/>
                        <a:t>Mise</a:t>
                      </a:r>
                      <a:r>
                        <a:rPr lang="fr-FR" baseline="0" dirty="0" smtClean="0"/>
                        <a:t> à disposition d’un volontaire en Santé.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dirty="0" smtClean="0"/>
                        <a:t>Augmentation du nombre d’apprentis en CQP et BQP</a:t>
                      </a:r>
                      <a:r>
                        <a:rPr lang="fr-FR" baseline="0" dirty="0" smtClean="0"/>
                        <a:t> (de à 35)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aseline="0" dirty="0" smtClean="0"/>
                        <a:t>Acquisition d’équipement scolaires tables-bancs, chaises armoires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aseline="0" dirty="0" smtClean="0"/>
                        <a:t>Implantation du RDC  d’un bâtiment à R+2  avec un taux de réalisation à 50%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aseline="0" dirty="0" smtClean="0"/>
                        <a:t>Prise en charge des élèves malades.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71438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42875" y="142872"/>
          <a:ext cx="8858252" cy="6601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19"/>
                <a:gridCol w="2357454"/>
                <a:gridCol w="2500316"/>
                <a:gridCol w="2214563"/>
              </a:tblGrid>
              <a:tr h="5391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Partenaires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Elément de la convention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Résultats atteints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Effet ou impacts du partenariat</a:t>
                      </a:r>
                    </a:p>
                  </a:txBody>
                  <a:tcPr/>
                </a:tc>
              </a:tr>
              <a:tr h="5961642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8-</a:t>
                      </a:r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Ambassade de France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endParaRPr lang="fr-FR" dirty="0" smtClean="0"/>
                    </a:p>
                    <a:p>
                      <a:pPr>
                        <a:buFontTx/>
                        <a:buChar char="-"/>
                      </a:pPr>
                      <a:endParaRPr lang="fr-FR" dirty="0" smtClean="0"/>
                    </a:p>
                    <a:p>
                      <a:pPr>
                        <a:buFontTx/>
                        <a:buChar char="-"/>
                      </a:pPr>
                      <a:endParaRPr lang="fr-FR" dirty="0" smtClean="0"/>
                    </a:p>
                    <a:p>
                      <a:pPr>
                        <a:buFontTx/>
                        <a:buChar char="-"/>
                      </a:pPr>
                      <a:endParaRPr lang="fr-FR" dirty="0" smtClean="0"/>
                    </a:p>
                    <a:p>
                      <a:pPr>
                        <a:buFontTx/>
                        <a:buChar char="-"/>
                      </a:pPr>
                      <a:endParaRPr lang="fr-FR" dirty="0" smtClean="0"/>
                    </a:p>
                    <a:p>
                      <a:pPr>
                        <a:buFontTx/>
                        <a:buChar char="-"/>
                      </a:pPr>
                      <a:endParaRPr lang="fr-FR" dirty="0" smtClean="0"/>
                    </a:p>
                    <a:p>
                      <a:pPr>
                        <a:buFontTx/>
                        <a:buChar char="-"/>
                      </a:pPr>
                      <a:endParaRPr lang="fr-FR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fr-FR" dirty="0" smtClean="0"/>
                        <a:t>Appui en ressource humaine et matériel</a:t>
                      </a:r>
                    </a:p>
                    <a:p>
                      <a:pPr>
                        <a:buFontTx/>
                        <a:buChar char="-"/>
                      </a:pPr>
                      <a:endParaRPr lang="fr-FR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fr-FR" dirty="0" smtClean="0"/>
                        <a:t>Promotion de la culture de l’excellence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dirty="0" smtClean="0"/>
                        <a:t>Acquisition de 3 ordinateurs d’un tableau inter actif et d’une grande imprimante en 2009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dirty="0" smtClean="0"/>
                        <a:t>Visite de l’EGT par deux prix Nobel en 2008 ( en Physique Mr COHENT. Et en Littérature Mr LECLEZID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dirty="0" smtClean="0"/>
                        <a:t>Mise à disposition d’un …..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fr-FR" dirty="0" smtClean="0"/>
                        <a:t>Acquisition d’un matériel pédagogique utilisable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endParaRPr lang="fr-FR" dirty="0" smtClean="0"/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dirty="0" smtClean="0"/>
                        <a:t> ouverture au TIC en pédagogie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dirty="0" smtClean="0"/>
                        <a:t>Développement de partenariat </a:t>
                      </a:r>
                      <a:r>
                        <a:rPr lang="fr-FR" baseline="0" dirty="0" smtClean="0"/>
                        <a:t> avec  des structure éducative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fr-FR" baseline="0" dirty="0" smtClean="0"/>
                        <a:t>Considération  du Label de l’EGT à l’</a:t>
                      </a:r>
                      <a:r>
                        <a:rPr lang="fr-FR" baseline="0" dirty="0" err="1" smtClean="0"/>
                        <a:t>internationnal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1149</TotalTime>
  <Words>785</Words>
  <Application>Microsoft Office PowerPoint</Application>
  <PresentationFormat>Affichage à l'écran (4:3)</PresentationFormat>
  <Paragraphs>275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Mr BADO</dc:creator>
  <cp:lastModifiedBy>Bureau</cp:lastModifiedBy>
  <cp:revision>72</cp:revision>
  <dcterms:created xsi:type="dcterms:W3CDTF">2014-05-07T11:02:20Z</dcterms:created>
  <dcterms:modified xsi:type="dcterms:W3CDTF">2014-05-14T07:25:57Z</dcterms:modified>
</cp:coreProperties>
</file>